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278" r:id="rId4"/>
    <p:sldId id="279" r:id="rId5"/>
    <p:sldId id="280" r:id="rId6"/>
    <p:sldId id="281" r:id="rId7"/>
    <p:sldId id="267" r:id="rId8"/>
    <p:sldId id="268" r:id="rId9"/>
    <p:sldId id="282" r:id="rId10"/>
    <p:sldId id="271" r:id="rId11"/>
    <p:sldId id="283" r:id="rId12"/>
    <p:sldId id="270" r:id="rId13"/>
    <p:sldId id="272" r:id="rId14"/>
    <p:sldId id="284" r:id="rId15"/>
    <p:sldId id="273" r:id="rId16"/>
    <p:sldId id="285" r:id="rId17"/>
    <p:sldId id="286" r:id="rId18"/>
    <p:sldId id="287" r:id="rId19"/>
    <p:sldId id="257" r:id="rId20"/>
    <p:sldId id="258" r:id="rId21"/>
    <p:sldId id="288" r:id="rId22"/>
    <p:sldId id="289" r:id="rId23"/>
    <p:sldId id="290" r:id="rId24"/>
    <p:sldId id="260" r:id="rId25"/>
    <p:sldId id="291" r:id="rId26"/>
    <p:sldId id="292" r:id="rId27"/>
    <p:sldId id="293" r:id="rId28"/>
    <p:sldId id="294" r:id="rId29"/>
    <p:sldId id="27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62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5120-CCBD-4FA4-A46A-6C2F508E7700}" type="datetimeFigureOut">
              <a:rPr lang="ru-RU" smtClean="0"/>
              <a:t>11.10.2022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874F1-2209-4E8D-BB4C-F186BDC538A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2D874F1-2209-4E8D-BB4C-F186BDC538A6}"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E86616-F44F-427E-8AB3-D82B4EBC3D67}"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039A6B-C58D-4058-8A5A-3990DA1049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86616-F44F-427E-8AB3-D82B4EBC3D67}" type="datetimeFigureOut">
              <a:rPr lang="ru-RU" smtClean="0"/>
              <a:pPr/>
              <a:t>11.10.2022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9A6B-C58D-4058-8A5A-3990DA1049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kk-KZ" sz="3600" dirty="0"/>
              <a:t>13 дәріс. Өздігінен түзілетін жүйелер. БАЗ мицеллалар өзін-өзі жинайтын жүйелер ретінде. Микроэмульсиялар. Беттік активті заттардың моно- және полимолекулалық қабаттары. Ленгмюр - Блоджет қабатшалары және оларды қолдану.</a:t>
            </a:r>
            <a:endParaRPr lang="ru-RU" sz="3600" dirty="0"/>
          </a:p>
        </p:txBody>
      </p:sp>
      <p:pic>
        <p:nvPicPr>
          <p:cNvPr id="4" name="Picture 1" descr="header2"/>
          <p:cNvPicPr>
            <a:picLocks noChangeAspect="1" noChangeArrowheads="1"/>
          </p:cNvPicPr>
          <p:nvPr/>
        </p:nvPicPr>
        <p:blipFill>
          <a:blip r:embed="rId3" cstate="print"/>
          <a:srcRect/>
          <a:stretch>
            <a:fillRect/>
          </a:stretch>
        </p:blipFill>
        <p:spPr bwMode="auto">
          <a:xfrm>
            <a:off x="858838" y="0"/>
            <a:ext cx="8285162" cy="980727"/>
          </a:xfrm>
          <a:prstGeom prst="rect">
            <a:avLst/>
          </a:prstGeom>
          <a:noFill/>
          <a:ln w="9525">
            <a:noFill/>
            <a:miter lim="800000"/>
            <a:headEnd/>
            <a:tailEnd/>
          </a:ln>
        </p:spPr>
      </p:pic>
      <p:sp>
        <p:nvSpPr>
          <p:cNvPr id="5" name="Прямоугольник 1"/>
          <p:cNvSpPr>
            <a:spLocks noChangeArrowheads="1"/>
          </p:cNvSpPr>
          <p:nvPr/>
        </p:nvSpPr>
        <p:spPr bwMode="auto">
          <a:xfrm>
            <a:off x="7098902" y="6372225"/>
            <a:ext cx="1649811" cy="369332"/>
          </a:xfrm>
          <a:prstGeom prst="rect">
            <a:avLst/>
          </a:prstGeom>
          <a:noFill/>
          <a:ln w="9525">
            <a:noFill/>
            <a:miter lim="800000"/>
            <a:headEnd/>
            <a:tailEnd/>
          </a:ln>
        </p:spPr>
        <p:txBody>
          <a:bodyPr wrap="none">
            <a:spAutoFit/>
          </a:bodyPr>
          <a:lstStyle/>
          <a:p>
            <a:pPr algn="r"/>
            <a:r>
              <a:rPr lang="kk-KZ" altLang="sma-NO" i="1" dirty="0" smtClean="0">
                <a:solidFill>
                  <a:srgbClr val="0070C0"/>
                </a:solidFill>
                <a:latin typeface="Times New Roman" pitchFamily="18" charset="0"/>
                <a:cs typeface="Times New Roman" pitchFamily="18" charset="0"/>
              </a:rPr>
              <a:t>Оспанова Ж.Б.</a:t>
            </a:r>
            <a:endParaRPr lang="en-US" altLang="sma-NO" i="1"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err="1" smtClean="0"/>
              <a:t>Органикалық ортада</a:t>
            </a:r>
            <a:r>
              <a:rPr lang="ru-RU" i="1" dirty="0" smtClean="0"/>
              <a:t> </a:t>
            </a:r>
            <a:r>
              <a:rPr lang="ru-RU" i="1" dirty="0" err="1" smtClean="0"/>
              <a:t>мицеллалардың түзілуі</a:t>
            </a:r>
            <a:endParaRPr lang="ru-RU" dirty="0"/>
          </a:p>
        </p:txBody>
      </p:sp>
      <p:pic>
        <p:nvPicPr>
          <p:cNvPr id="4" name="Содержимое 3" descr="5,7"/>
          <p:cNvPicPr>
            <a:picLocks noGrp="1"/>
          </p:cNvPicPr>
          <p:nvPr>
            <p:ph idx="1"/>
          </p:nvPr>
        </p:nvPicPr>
        <p:blipFill>
          <a:blip r:embed="rId2" cstate="print"/>
          <a:srcRect/>
          <a:stretch>
            <a:fillRect/>
          </a:stretch>
        </p:blipFill>
        <p:spPr bwMode="auto">
          <a:xfrm>
            <a:off x="2051720" y="2132856"/>
            <a:ext cx="3847703" cy="30963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2"/>
          <p:cNvPicPr>
            <a:picLocks noChangeAspect="1" noChangeArrowheads="1"/>
          </p:cNvPicPr>
          <p:nvPr/>
        </p:nvPicPr>
        <p:blipFill>
          <a:blip r:embed="rId2" cstate="print"/>
          <a:srcRect/>
          <a:stretch>
            <a:fillRect/>
          </a:stretch>
        </p:blipFill>
        <p:spPr bwMode="auto">
          <a:xfrm>
            <a:off x="1370013" y="1341438"/>
            <a:ext cx="6889750" cy="2197100"/>
          </a:xfrm>
          <a:prstGeom prst="rect">
            <a:avLst/>
          </a:prstGeom>
          <a:noFill/>
          <a:ln w="9525">
            <a:noFill/>
            <a:miter lim="800000"/>
            <a:headEnd/>
            <a:tailEnd/>
          </a:ln>
        </p:spPr>
      </p:pic>
      <p:sp>
        <p:nvSpPr>
          <p:cNvPr id="9219" name="Прямоугольник 3"/>
          <p:cNvSpPr>
            <a:spLocks noChangeArrowheads="1"/>
          </p:cNvSpPr>
          <p:nvPr/>
        </p:nvSpPr>
        <p:spPr bwMode="auto">
          <a:xfrm>
            <a:off x="971550" y="3860800"/>
            <a:ext cx="7561263" cy="1574149"/>
          </a:xfrm>
          <a:prstGeom prst="rect">
            <a:avLst/>
          </a:prstGeom>
          <a:noFill/>
          <a:ln w="9525">
            <a:noFill/>
            <a:miter lim="800000"/>
            <a:headEnd/>
            <a:tailEnd/>
          </a:ln>
        </p:spPr>
        <p:txBody>
          <a:bodyPr>
            <a:spAutoFit/>
          </a:bodyPr>
          <a:lstStyle/>
          <a:p>
            <a:pPr algn="ctr">
              <a:lnSpc>
                <a:spcPct val="107000"/>
              </a:lnSpc>
              <a:spcAft>
                <a:spcPts val="600"/>
              </a:spcAft>
            </a:pPr>
            <a:r>
              <a:rPr lang="ru-RU" altLang="ru-RU" dirty="0" smtClean="0"/>
              <a:t>БАЗ </a:t>
            </a:r>
            <a:r>
              <a:rPr lang="ru-RU" altLang="ru-RU" dirty="0" err="1" smtClean="0"/>
              <a:t>мицеллалардың полиморфизмі</a:t>
            </a:r>
            <a:r>
              <a:rPr lang="ru-RU" altLang="ru-RU" dirty="0" smtClean="0"/>
              <a:t>. а - БАЗ </a:t>
            </a:r>
            <a:r>
              <a:rPr lang="ru-RU" altLang="ru-RU" dirty="0" err="1" smtClean="0"/>
              <a:t>молекулалары</a:t>
            </a:r>
            <a:r>
              <a:rPr lang="ru-RU" altLang="ru-RU" dirty="0" smtClean="0"/>
              <a:t> </a:t>
            </a:r>
            <a:r>
              <a:rPr lang="ru-RU" altLang="ru-RU" dirty="0" err="1" smtClean="0"/>
              <a:t>шынайы</a:t>
            </a:r>
            <a:r>
              <a:rPr lang="ru-RU" altLang="ru-RU" dirty="0" smtClean="0"/>
              <a:t> </a:t>
            </a:r>
            <a:r>
              <a:rPr lang="ru-RU" altLang="ru-RU" dirty="0" err="1" smtClean="0"/>
              <a:t>ерітіндіде</a:t>
            </a:r>
            <a:r>
              <a:rPr lang="ru-RU" altLang="ru-RU" dirty="0" smtClean="0"/>
              <a:t>; б - </a:t>
            </a:r>
            <a:r>
              <a:rPr lang="ru-RU" altLang="ru-RU" dirty="0" err="1" smtClean="0"/>
              <a:t>түзу сфералық мицеллалар</a:t>
            </a:r>
            <a:r>
              <a:rPr lang="ru-RU" altLang="ru-RU" dirty="0" smtClean="0"/>
              <a:t>; в - </a:t>
            </a:r>
            <a:r>
              <a:rPr lang="ru-RU" altLang="ru-RU" dirty="0" err="1" smtClean="0"/>
              <a:t>тікелей</a:t>
            </a:r>
            <a:r>
              <a:rPr lang="ru-RU" altLang="ru-RU" dirty="0" smtClean="0"/>
              <a:t> </a:t>
            </a:r>
            <a:r>
              <a:rPr lang="ru-RU" altLang="ru-RU" dirty="0" err="1" smtClean="0"/>
              <a:t>цилиндрлік</a:t>
            </a:r>
            <a:r>
              <a:rPr lang="ru-RU" altLang="ru-RU" dirty="0" smtClean="0"/>
              <a:t> </a:t>
            </a:r>
            <a:r>
              <a:rPr lang="ru-RU" altLang="ru-RU" dirty="0" err="1" smtClean="0"/>
              <a:t>мицеллалар</a:t>
            </a:r>
            <a:r>
              <a:rPr lang="ru-RU" altLang="ru-RU" dirty="0" smtClean="0"/>
              <a:t>; </a:t>
            </a:r>
            <a:r>
              <a:rPr lang="en-US" altLang="ru-RU" dirty="0" smtClean="0"/>
              <a:t>d - </a:t>
            </a:r>
            <a:r>
              <a:rPr lang="ru-RU" altLang="ru-RU" dirty="0" err="1" smtClean="0"/>
              <a:t>түзу сфералық мицелланың гексагоналды</a:t>
            </a:r>
            <a:r>
              <a:rPr lang="ru-RU" altLang="ru-RU" dirty="0" smtClean="0"/>
              <a:t> </a:t>
            </a:r>
            <a:r>
              <a:rPr lang="ru-RU" altLang="ru-RU" dirty="0" err="1" smtClean="0"/>
              <a:t>орналасуы</a:t>
            </a:r>
            <a:r>
              <a:rPr lang="ru-RU" altLang="ru-RU" dirty="0" smtClean="0"/>
              <a:t>; </a:t>
            </a:r>
            <a:r>
              <a:rPr lang="en-US" altLang="ru-RU" dirty="0" smtClean="0"/>
              <a:t>e - </a:t>
            </a:r>
            <a:r>
              <a:rPr lang="ru-RU" altLang="ru-RU" dirty="0" err="1" smtClean="0"/>
              <a:t>ламелярлы</a:t>
            </a:r>
            <a:r>
              <a:rPr lang="ru-RU" altLang="ru-RU" dirty="0" smtClean="0"/>
              <a:t> </a:t>
            </a:r>
            <a:r>
              <a:rPr lang="ru-RU" altLang="ru-RU" dirty="0" err="1" smtClean="0"/>
              <a:t>мицеллалар</a:t>
            </a:r>
            <a:r>
              <a:rPr lang="ru-RU" altLang="ru-RU" dirty="0" smtClean="0"/>
              <a:t>; </a:t>
            </a:r>
            <a:r>
              <a:rPr lang="en-US" altLang="ru-RU" dirty="0" smtClean="0"/>
              <a:t>f - </a:t>
            </a:r>
            <a:r>
              <a:rPr lang="ru-RU" altLang="ru-RU" dirty="0" err="1" smtClean="0"/>
              <a:t>кері</a:t>
            </a:r>
            <a:r>
              <a:rPr lang="ru-RU" altLang="ru-RU" dirty="0" smtClean="0"/>
              <a:t> </a:t>
            </a:r>
            <a:r>
              <a:rPr lang="ru-RU" altLang="ru-RU" dirty="0" err="1" smtClean="0"/>
              <a:t>цилиндрлік</a:t>
            </a:r>
            <a:r>
              <a:rPr lang="ru-RU" altLang="ru-RU" dirty="0" smtClean="0"/>
              <a:t> </a:t>
            </a:r>
            <a:r>
              <a:rPr lang="ru-RU" altLang="ru-RU" dirty="0" err="1" smtClean="0"/>
              <a:t>мицеллалардың гексагоналды</a:t>
            </a:r>
            <a:r>
              <a:rPr lang="ru-RU" altLang="ru-RU" dirty="0" smtClean="0"/>
              <a:t> </a:t>
            </a:r>
            <a:r>
              <a:rPr lang="ru-RU" altLang="ru-RU" dirty="0" err="1" smtClean="0"/>
              <a:t>орналасуы</a:t>
            </a:r>
            <a:endParaRPr lang="ru-RU" altLang="ru-RU" dirty="0">
              <a:latin typeface="Calibri" pitchFamily="34" charset="0"/>
              <a:ea typeface="Calibri"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i="1" dirty="0" smtClean="0"/>
              <a:t>МТКК</a:t>
            </a:r>
            <a:r>
              <a:rPr lang="en-US" b="1" i="1" dirty="0" smtClean="0"/>
              <a:t>-</a:t>
            </a:r>
            <a:r>
              <a:rPr lang="ru-RU" b="1" i="1" dirty="0" err="1" smtClean="0"/>
              <a:t>ға әсер ететін</a:t>
            </a:r>
            <a:r>
              <a:rPr lang="ru-RU" b="1" i="1" dirty="0" smtClean="0"/>
              <a:t> </a:t>
            </a:r>
            <a:r>
              <a:rPr lang="ru-RU" b="1" i="1" dirty="0" err="1" smtClean="0"/>
              <a:t>факторлар</a:t>
            </a:r>
            <a:r>
              <a:rPr lang="ru-RU" b="1" i="1" dirty="0" smtClean="0"/>
              <a:t> </a:t>
            </a:r>
            <a:r>
              <a:rPr lang="ru-RU" dirty="0"/>
              <a:t/>
            </a:r>
            <a:br>
              <a:rPr lang="ru-RU" dirty="0"/>
            </a:br>
            <a:endParaRPr lang="ru-RU" dirty="0"/>
          </a:p>
        </p:txBody>
      </p:sp>
      <p:sp>
        <p:nvSpPr>
          <p:cNvPr id="3" name="Содержимое 2"/>
          <p:cNvSpPr>
            <a:spLocks noGrp="1"/>
          </p:cNvSpPr>
          <p:nvPr>
            <p:ph idx="1"/>
          </p:nvPr>
        </p:nvSpPr>
        <p:spPr/>
        <p:txBody>
          <a:bodyPr/>
          <a:lstStyle/>
          <a:p>
            <a:r>
              <a:rPr lang="ru-RU" dirty="0" smtClean="0"/>
              <a:t>1. БАЗ </a:t>
            </a:r>
            <a:r>
              <a:rPr lang="ru-RU" dirty="0" err="1" smtClean="0"/>
              <a:t>тізбегінің ұзындығының әсері</a:t>
            </a:r>
            <a:r>
              <a:rPr lang="ru-RU" dirty="0" smtClean="0"/>
              <a:t>.</a:t>
            </a:r>
          </a:p>
          <a:p>
            <a:r>
              <a:rPr lang="ru-RU" dirty="0" smtClean="0"/>
              <a:t>2. </a:t>
            </a:r>
            <a:r>
              <a:rPr lang="ru-RU" dirty="0" err="1" smtClean="0"/>
              <a:t>Полярлық </a:t>
            </a:r>
            <a:r>
              <a:rPr lang="ru-RU" dirty="0" smtClean="0"/>
              <a:t>топ </a:t>
            </a:r>
            <a:r>
              <a:rPr lang="ru-RU" dirty="0" err="1" smtClean="0"/>
              <a:t>табиғатының әсері</a:t>
            </a:r>
            <a:r>
              <a:rPr lang="ru-RU" dirty="0" smtClean="0"/>
              <a:t>.</a:t>
            </a:r>
          </a:p>
          <a:p>
            <a:r>
              <a:rPr lang="ru-RU" dirty="0" smtClean="0"/>
              <a:t>3. Электролит </a:t>
            </a:r>
            <a:r>
              <a:rPr lang="ru-RU" dirty="0" err="1" smtClean="0"/>
              <a:t>және полярлы</a:t>
            </a:r>
            <a:r>
              <a:rPr lang="ru-RU" dirty="0" smtClean="0"/>
              <a:t> </a:t>
            </a:r>
            <a:r>
              <a:rPr lang="ru-RU" dirty="0" err="1" smtClean="0"/>
              <a:t>органикалық қоспалардың әсері</a:t>
            </a:r>
            <a:r>
              <a:rPr lang="ru-RU" dirty="0" smtClean="0"/>
              <a:t>.</a:t>
            </a:r>
          </a:p>
          <a:p>
            <a:r>
              <a:rPr lang="ru-RU" dirty="0" smtClean="0"/>
              <a:t>4. </a:t>
            </a:r>
            <a:r>
              <a:rPr lang="ru-RU" dirty="0" err="1" smtClean="0"/>
              <a:t>Температураның әсері</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en-US" b="1" i="1" dirty="0" smtClean="0"/>
              <a:t/>
            </a:r>
            <a:br>
              <a:rPr lang="en-US" b="1" i="1" dirty="0" smtClean="0"/>
            </a:br>
            <a:r>
              <a:rPr lang="ru-RU" b="1" i="1" dirty="0" smtClean="0"/>
              <a:t> </a:t>
            </a:r>
            <a:r>
              <a:rPr lang="ru-RU" b="1" i="1" dirty="0" err="1" smtClean="0"/>
              <a:t>Солюбилизация</a:t>
            </a:r>
            <a:r>
              <a:rPr lang="ru-RU" b="1" i="1" dirty="0" smtClean="0"/>
              <a:t>. </a:t>
            </a:r>
            <a:r>
              <a:rPr lang="ru-RU" b="1" i="1" dirty="0" err="1" smtClean="0"/>
              <a:t>Микроэмульсияның түзілуі</a:t>
            </a:r>
            <a:r>
              <a:rPr lang="ru-RU" b="1" i="1" dirty="0" smtClean="0"/>
              <a:t> </a:t>
            </a:r>
            <a:r>
              <a:rPr lang="ru-RU" dirty="0"/>
              <a:t/>
            </a:r>
            <a:br>
              <a:rPr lang="ru-RU" dirty="0"/>
            </a:br>
            <a:endParaRPr lang="ru-RU" dirty="0"/>
          </a:p>
        </p:txBody>
      </p:sp>
      <p:pic>
        <p:nvPicPr>
          <p:cNvPr id="4" name="Содержимое 3" descr="5,8"/>
          <p:cNvPicPr>
            <a:picLocks noGrp="1"/>
          </p:cNvPicPr>
          <p:nvPr>
            <p:ph idx="1"/>
          </p:nvPr>
        </p:nvPicPr>
        <p:blipFill>
          <a:blip r:embed="rId2" cstate="print"/>
          <a:srcRect/>
          <a:stretch>
            <a:fillRect/>
          </a:stretch>
        </p:blipFill>
        <p:spPr bwMode="auto">
          <a:xfrm>
            <a:off x="2339752" y="2492896"/>
            <a:ext cx="4176464" cy="312764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i="1" dirty="0" smtClean="0"/>
              <a:t>Солюбилизация</a:t>
            </a:r>
            <a:endParaRPr lang="ru-RU" dirty="0"/>
          </a:p>
        </p:txBody>
      </p:sp>
      <p:sp>
        <p:nvSpPr>
          <p:cNvPr id="3" name="Содержимое 2"/>
          <p:cNvSpPr>
            <a:spLocks noGrp="1"/>
          </p:cNvSpPr>
          <p:nvPr>
            <p:ph idx="1"/>
          </p:nvPr>
        </p:nvSpPr>
        <p:spPr/>
        <p:txBody>
          <a:bodyPr>
            <a:normAutofit fontScale="70000" lnSpcReduction="20000"/>
          </a:bodyPr>
          <a:lstStyle/>
          <a:p>
            <a:r>
              <a:rPr lang="kk-KZ" i="1" dirty="0" smtClean="0"/>
              <a:t>Солюбилизация деп БАЗ-ң мицеллярлық ерітінділерінде органикалық қосылыстың (солюбилизаттың) еру құбылысын айтады. </a:t>
            </a:r>
            <a:r>
              <a:rPr lang="kk-KZ" dirty="0" smtClean="0"/>
              <a:t>Мицеллярлық ерітінділерде органикалық қосылыстың молекулалары мицелланың ішкі (гидрофобтық) облысына кіріп, сонда “ериді”. БАЗ-ң молекулалық ерітінділерінде солюбилиза-ция құбылысы байқалмайды. Солюбилизаттың мицелладағы концентрациясы ерітіндідегі концентрациясынан анағұрлым жоғары обалады. Бұның өзі солюбилизаттың БАЗ молекулала-рымен немесе өзара әрекеттесу жылдамдығын арттырады. Мицеллярлық ерітінділердіе реакция жылдамдығын өзгерту құбылысын </a:t>
            </a:r>
            <a:r>
              <a:rPr lang="kk-KZ" i="1" dirty="0" smtClean="0"/>
              <a:t>мицеллярлық катализ</a:t>
            </a:r>
            <a:r>
              <a:rPr lang="kk-KZ" dirty="0" smtClean="0"/>
              <a:t> деп атайды. Мицеллярлық катализді реакцияның жылдамдығын арттыру үшін пайдалана-ды. Оған эмульсиялық полимерлеу реакциясы, нуклефольдік алмастыру реакциясы, күрделі және жай эфирлердің гидролизі, ферментативтік катализ және т.б. жатады.</a:t>
            </a:r>
            <a:endParaRPr lang="ru-RU"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9"/>
          <p:cNvPicPr>
            <a:picLocks noGrp="1"/>
          </p:cNvPicPr>
          <p:nvPr>
            <p:ph idx="1"/>
          </p:nvPr>
        </p:nvPicPr>
        <p:blipFill>
          <a:blip r:embed="rId2" cstate="print"/>
          <a:srcRect/>
          <a:stretch>
            <a:fillRect/>
          </a:stretch>
        </p:blipFill>
        <p:spPr bwMode="auto">
          <a:xfrm>
            <a:off x="2555776" y="1916832"/>
            <a:ext cx="3312368" cy="29940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kk-KZ" dirty="0" smtClean="0"/>
              <a:t>Биологиялық мембраналардың коллоидтық БАЗ-ң адсорб-циялық қабаттары мицелла түзеді. Мицелланың майлы қабатын түзетін мембраналар екі сулы фазалардың арасында орналасады. Биологиялық мембраналарды мембраналардың бір түрі деп қарастыру керек. Мембрананың құрамында мицелланың болуы мембарананың бетіне липидтердің адсорбциясын жеңілдетеді және холестериніді солюбилизациялайды. Липидтер мен холестерин тағамдардың құрамына кіреді. Биологиялық мембраналар клетка мен организм арасындағы “тексеріп өткізетін пункт” ролін атқарады.</a:t>
            </a:r>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i="1" dirty="0" smtClean="0"/>
              <a:t>Сұйық кристалдар</a:t>
            </a:r>
            <a:endParaRPr lang="ru-RU" dirty="0"/>
          </a:p>
        </p:txBody>
      </p:sp>
      <p:sp>
        <p:nvSpPr>
          <p:cNvPr id="3" name="Содержимое 2"/>
          <p:cNvSpPr>
            <a:spLocks noGrp="1"/>
          </p:cNvSpPr>
          <p:nvPr>
            <p:ph idx="1"/>
          </p:nvPr>
        </p:nvSpPr>
        <p:spPr/>
        <p:txBody>
          <a:bodyPr>
            <a:normAutofit fontScale="62500" lnSpcReduction="20000"/>
          </a:bodyPr>
          <a:lstStyle/>
          <a:p>
            <a:r>
              <a:rPr lang="kk-KZ" dirty="0" smtClean="0"/>
              <a:t>Коллоидтық БАЗ-ң концентрациясын МТКК-нан арттыр-ғанда мицелламен бірге көлемдік коагуляциялық құрылымдарда  (гельдер) түзіледі. Мұндай системаларда реттілік басым, сондықтан оларды </a:t>
            </a:r>
            <a:r>
              <a:rPr lang="kk-KZ" i="1" dirty="0" smtClean="0"/>
              <a:t>сұйық кристалдар</a:t>
            </a:r>
            <a:r>
              <a:rPr lang="kk-KZ" dirty="0" smtClean="0"/>
              <a:t> деп атайды. Сұйық кристалдарға сұйықтар мен кристалдардың қасиеттері тән. Сұйық кристалдарда физикалық қасиеттердің </a:t>
            </a:r>
            <a:r>
              <a:rPr lang="kk-KZ" i="1" dirty="0" smtClean="0"/>
              <a:t>анизотропиясы,</a:t>
            </a:r>
            <a:r>
              <a:rPr lang="kk-KZ" dirty="0" smtClean="0"/>
              <a:t> яғни олардың әртүрлі бағытта өзгеріп отыратындығы байқалады. Бұл қасиеттер әлсіз электрлік және магниттік өрістердің әсерінен, әлсіз механикалық және жылудың әсерінен оңай өзгеріп отырады.</a:t>
            </a:r>
            <a:endParaRPr lang="ru-RU" dirty="0" smtClean="0"/>
          </a:p>
          <a:p>
            <a:r>
              <a:rPr lang="kk-KZ" dirty="0" smtClean="0"/>
              <a:t>Сұйық кристалдар информацияларды өңдеу системалары-ның дисплейлерде, электрондық сағаттарда, калкуляторларда және т.б. көріністерді қамтамасыз еткіш ретінде кеңінен қолданылады. Сыртқы әлсіз әсердің (мысалы, әлсіз электр өрісінің) нәтижесінде коллоидтық БАЗ-ң мицеллалары-ның бағытталуы өзгереді. Системаның жарықты шашырату қабілеті өзгеріске ұшырайды, соның нәтижесінде экранда информация пайда болады. </a:t>
            </a:r>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Микроэмульсиялар</a:t>
            </a:r>
            <a:endParaRPr lang="ru-RU" dirty="0"/>
          </a:p>
        </p:txBody>
      </p:sp>
      <p:sp>
        <p:nvSpPr>
          <p:cNvPr id="3" name="Содержимое 2"/>
          <p:cNvSpPr>
            <a:spLocks noGrp="1"/>
          </p:cNvSpPr>
          <p:nvPr>
            <p:ph idx="1"/>
          </p:nvPr>
        </p:nvSpPr>
        <p:spPr/>
        <p:txBody>
          <a:bodyPr>
            <a:normAutofit fontScale="62500" lnSpcReduction="20000"/>
          </a:bodyPr>
          <a:lstStyle/>
          <a:p>
            <a:r>
              <a:rPr lang="kk-KZ" dirty="0" smtClean="0"/>
              <a:t>Коллоидтық БАЗ-ң тағы бір кең қолданылатын жері - ол микроэмульсиялар алу облысы. Өзара ерімейтін екі сұйықты, мысалы су мен бензолды, араластырғанда ерітінді түзілмейді. Егерде осы системаға коллоидтық БАЗ қосатын болсақ, ісінген мицеллалар түзіледі. Мицелланың ішкі облысында бензол тамшылары орналасады. Мұндай мицеллаларды </a:t>
            </a:r>
            <a:r>
              <a:rPr lang="kk-KZ" i="1" dirty="0" smtClean="0"/>
              <a:t>микроэмульсиялар</a:t>
            </a:r>
            <a:r>
              <a:rPr lang="kk-KZ" dirty="0" smtClean="0"/>
              <a:t> деп атайды. </a:t>
            </a:r>
            <a:endParaRPr lang="ru-RU" dirty="0" smtClean="0"/>
          </a:p>
          <a:p>
            <a:r>
              <a:rPr lang="kk-KZ" dirty="0" smtClean="0"/>
              <a:t>Микроэмульсиялар коллоидтық БАЗ-ды қарапайым эмульсияларға қосқанда өз еркімен түзіледі. Мысалы, натрий сабынымен тұрақтандырылған бензолдың судағы қарапайым эмульсиясына гексанол қосатын болсақ, спирттің әсерінен бензол тамшылары ары қарай ұсақтанады да, микроэмульсия түзіледі. </a:t>
            </a:r>
            <a:endParaRPr lang="ru-RU" dirty="0" smtClean="0"/>
          </a:p>
          <a:p>
            <a:r>
              <a:rPr lang="kk-KZ" dirty="0" smtClean="0"/>
              <a:t>Микроэмульсиялар жоғары дисперстік системалдарға жатады. Микроэмульсияларды ұнғылардан мұнайды шығару процесінің тиімділігін арттыру үшін, жұғу бұрышын реттегіш ретінде, кір жууда, косметикалық қоспалардың қасиеттерін жақсартшы компонент ретінде кеңінен пайдаланады.</a:t>
            </a:r>
            <a:endParaRPr lang="ru-RU" dirty="0" smtClean="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400" b="1" i="1" dirty="0" smtClean="0"/>
              <a:t>Ерімейтін заттардың беттік қабыршықтары. Беттік қабыр-шықтардың типтері.</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normAutofit fontScale="70000" lnSpcReduction="20000"/>
          </a:bodyPr>
          <a:lstStyle/>
          <a:p>
            <a:r>
              <a:rPr lang="kk-KZ" b="1" i="1" dirty="0" smtClean="0"/>
              <a:t>Беттік </a:t>
            </a:r>
            <a:r>
              <a:rPr lang="kk-KZ" b="1" i="1" dirty="0"/>
              <a:t>қабыршық дегеніміз – компоненттері көлемдік фазада кездеспейтін беттік қабат.</a:t>
            </a:r>
            <a:endParaRPr lang="ru-RU" dirty="0"/>
          </a:p>
          <a:p>
            <a:r>
              <a:rPr lang="kk-KZ" dirty="0"/>
              <a:t>Ерімейтін заттардың судың және сулы ерітінділердің бетіндегі қабыршықтары кеңінен тараған.</a:t>
            </a:r>
            <a:endParaRPr lang="ru-RU" dirty="0"/>
          </a:p>
          <a:p>
            <a:r>
              <a:rPr lang="kk-KZ" dirty="0"/>
              <a:t>Сұйық – газ бөліну бетіне суда ерімейтін затты қондырғанда, ол жұқа, көптеген жағдайда мономолекулалық қабыршық түзеді. Мұндай жүйелер Гиббс моноқабаттарына сәйкес термодинамикалық тәуелділіктермен сипатталғанмен, оларға қатысты Гиббс әдісін қолдануға болмайды, себебі ерітіндідегі ерімейтін заттың концентрациясын анықтауға болмайды. Бірақ қабыршықтарды зертеу барысында ерітіндінің концентрациясы зертеушілерді қызықтырмайды. Сондықтан қабыршықтардың зерттеулері беттік қабатты сипаттайтын шамаларды тікелей өлшеуіне негізделеді. </a:t>
            </a:r>
            <a:endParaRPr lang="ru-RU"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err="1" smtClean="0"/>
              <a:t>Ерітіндідегі</a:t>
            </a:r>
            <a:r>
              <a:rPr lang="ru-RU" b="1" i="1" dirty="0" smtClean="0"/>
              <a:t> </a:t>
            </a:r>
            <a:r>
              <a:rPr lang="ru-RU" b="1" i="1" dirty="0" err="1" smtClean="0"/>
              <a:t>беттік</a:t>
            </a:r>
            <a:r>
              <a:rPr lang="ru-RU" b="1" i="1" dirty="0" smtClean="0"/>
              <a:t> </a:t>
            </a:r>
            <a:r>
              <a:rPr lang="ru-RU" b="1" i="1" dirty="0" err="1" smtClean="0"/>
              <a:t>активті</a:t>
            </a:r>
            <a:r>
              <a:rPr lang="ru-RU" b="1" i="1" dirty="0" smtClean="0"/>
              <a:t> </a:t>
            </a:r>
            <a:r>
              <a:rPr lang="kk-KZ" b="1" i="1" dirty="0" smtClean="0"/>
              <a:t>заттардың </a:t>
            </a:r>
            <a:r>
              <a:rPr lang="ru-RU" b="1" i="1" dirty="0" err="1" smtClean="0"/>
              <a:t>күйі</a:t>
            </a:r>
            <a:endParaRPr lang="ru-RU" dirty="0"/>
          </a:p>
        </p:txBody>
      </p:sp>
      <p:sp>
        <p:nvSpPr>
          <p:cNvPr id="3" name="Содержимое 2"/>
          <p:cNvSpPr>
            <a:spLocks noGrp="1"/>
          </p:cNvSpPr>
          <p:nvPr>
            <p:ph idx="1"/>
          </p:nvPr>
        </p:nvSpPr>
        <p:spPr>
          <a:xfrm>
            <a:off x="539552" y="1556792"/>
            <a:ext cx="8229600" cy="4929411"/>
          </a:xfrm>
        </p:spPr>
        <p:txBody>
          <a:bodyPr>
            <a:normAutofit fontScale="62500" lnSpcReduction="20000"/>
          </a:bodyPr>
          <a:lstStyle/>
          <a:p>
            <a:r>
              <a:rPr lang="ru-RU" dirty="0" err="1" smtClean="0"/>
              <a:t>Коллоидтық беттік-активті</a:t>
            </a:r>
            <a:r>
              <a:rPr lang="ru-RU" dirty="0" smtClean="0"/>
              <a:t> </a:t>
            </a:r>
            <a:r>
              <a:rPr lang="ru-RU" dirty="0" err="1" smtClean="0"/>
              <a:t>заттарға </a:t>
            </a:r>
            <a:r>
              <a:rPr lang="ru-RU" dirty="0" smtClean="0"/>
              <a:t>(БАЗ) </a:t>
            </a:r>
            <a:r>
              <a:rPr lang="ru-RU" dirty="0" err="1" smtClean="0"/>
              <a:t>ерекше</a:t>
            </a:r>
            <a:r>
              <a:rPr lang="ru-RU" dirty="0" smtClean="0"/>
              <a:t> </a:t>
            </a:r>
            <a:r>
              <a:rPr lang="ru-RU" dirty="0" err="1" smtClean="0"/>
              <a:t>беттік</a:t>
            </a:r>
            <a:r>
              <a:rPr lang="ru-RU" dirty="0" smtClean="0"/>
              <a:t> </a:t>
            </a:r>
            <a:r>
              <a:rPr lang="ru-RU" dirty="0" err="1" smtClean="0"/>
              <a:t>және көлемдік қасиеттер тән</a:t>
            </a:r>
            <a:r>
              <a:rPr lang="ru-RU" dirty="0" smtClean="0"/>
              <a:t>. </a:t>
            </a:r>
            <a:r>
              <a:rPr lang="ru-RU" dirty="0" err="1" smtClean="0"/>
              <a:t>Коллоидтық БАЗ-дың ерітінділері</a:t>
            </a:r>
            <a:r>
              <a:rPr lang="ru-RU" dirty="0" smtClean="0"/>
              <a:t> </a:t>
            </a:r>
            <a:r>
              <a:rPr lang="ru-RU" dirty="0" err="1" smtClean="0"/>
              <a:t>кристалдар</a:t>
            </a:r>
            <a:r>
              <a:rPr lang="ru-RU" dirty="0" smtClean="0"/>
              <a:t> мен </a:t>
            </a:r>
            <a:r>
              <a:rPr lang="ru-RU" dirty="0" err="1" smtClean="0"/>
              <a:t>эмульсиялар</a:t>
            </a:r>
            <a:r>
              <a:rPr lang="ru-RU" dirty="0" smtClean="0"/>
              <a:t> </a:t>
            </a:r>
            <a:r>
              <a:rPr lang="ru-RU" dirty="0" err="1" smtClean="0"/>
              <a:t>түзе алады</a:t>
            </a:r>
            <a:r>
              <a:rPr lang="ru-RU" dirty="0" smtClean="0"/>
              <a:t>, </a:t>
            </a:r>
            <a:r>
              <a:rPr lang="ru-RU" dirty="0" err="1" smtClean="0"/>
              <a:t>бетке</a:t>
            </a:r>
            <a:r>
              <a:rPr lang="ru-RU" dirty="0" smtClean="0"/>
              <a:t> </a:t>
            </a:r>
            <a:r>
              <a:rPr lang="ru-RU" dirty="0" err="1" smtClean="0"/>
              <a:t>жұғу құбылысын</a:t>
            </a:r>
            <a:r>
              <a:rPr lang="ru-RU" dirty="0" smtClean="0"/>
              <a:t>, </a:t>
            </a:r>
            <a:r>
              <a:rPr lang="ru-RU" dirty="0" err="1" smtClean="0"/>
              <a:t>жуу</a:t>
            </a:r>
            <a:r>
              <a:rPr lang="ru-RU" dirty="0" smtClean="0"/>
              <a:t> </a:t>
            </a:r>
            <a:r>
              <a:rPr lang="ru-RU" dirty="0" err="1" smtClean="0"/>
              <a:t>процесін</a:t>
            </a:r>
            <a:r>
              <a:rPr lang="ru-RU" dirty="0" smtClean="0"/>
              <a:t> </a:t>
            </a:r>
            <a:r>
              <a:rPr lang="ru-RU" dirty="0" err="1" smtClean="0"/>
              <a:t>жақсарта алады</a:t>
            </a:r>
            <a:r>
              <a:rPr lang="ru-RU" dirty="0" smtClean="0"/>
              <a:t>, </a:t>
            </a:r>
            <a:r>
              <a:rPr lang="ru-RU" dirty="0" err="1" smtClean="0"/>
              <a:t>тауарға қажетті технология-лық қасиеттер бере</a:t>
            </a:r>
            <a:r>
              <a:rPr lang="ru-RU" dirty="0" smtClean="0"/>
              <a:t> </a:t>
            </a:r>
            <a:r>
              <a:rPr lang="ru-RU" dirty="0" err="1" smtClean="0"/>
              <a:t>алады</a:t>
            </a:r>
            <a:r>
              <a:rPr lang="ru-RU" dirty="0" smtClean="0"/>
              <a:t>, </a:t>
            </a:r>
            <a:r>
              <a:rPr lang="ru-RU" dirty="0" err="1" smtClean="0"/>
              <a:t>оның сақталу мерзімін</a:t>
            </a:r>
            <a:r>
              <a:rPr lang="ru-RU" dirty="0" smtClean="0"/>
              <a:t> </a:t>
            </a:r>
            <a:r>
              <a:rPr lang="ru-RU" dirty="0" err="1" smtClean="0"/>
              <a:t>ұзарта алады</a:t>
            </a:r>
            <a:r>
              <a:rPr lang="ru-RU" dirty="0" smtClean="0"/>
              <a:t>.</a:t>
            </a:r>
          </a:p>
          <a:p>
            <a:r>
              <a:rPr lang="kk-KZ" i="1" dirty="0" smtClean="0"/>
              <a:t>Коллоидтық беттік-активті заттар </a:t>
            </a:r>
            <a:r>
              <a:rPr lang="kk-KZ" dirty="0" smtClean="0"/>
              <a:t>деп ерітіндінің белгілі бір концентрациясында мицелла түзе алатын БАЗ-ды айтады.  Жалпы мицелланы көмірсутек радикалы біршама дамыған (С</a:t>
            </a:r>
            <a:r>
              <a:rPr lang="kk-KZ" baseline="-25000" dirty="0" smtClean="0"/>
              <a:t>8</a:t>
            </a:r>
            <a:r>
              <a:rPr lang="kk-KZ" dirty="0" smtClean="0"/>
              <a:t> –С</a:t>
            </a:r>
            <a:r>
              <a:rPr lang="kk-KZ" baseline="-25000" dirty="0" smtClean="0"/>
              <a:t>10</a:t>
            </a:r>
            <a:r>
              <a:rPr lang="kk-KZ" dirty="0" smtClean="0"/>
              <a:t>) беттік-активті заттар түзеді. Мицелла – БАЗ молекула-ларының агрегаты. Коллоидтық БАЗ-дың молекулалары үш күйде бола алады: 1) шын ерітіндіде молекулалық (иондық) күйде (1-сурет, 2-жағдай), 2) фазааралық бөлу беттерінде адсорбциялық қабаттар түзеді (1-жағдай) және 3) мицелла түрінде (3-жағдай). Ерітінді концентрациясының аз жағдайында (С=10</a:t>
            </a:r>
            <a:r>
              <a:rPr lang="kk-KZ" baseline="30000" dirty="0" smtClean="0"/>
              <a:t>-4 </a:t>
            </a:r>
            <a:r>
              <a:rPr lang="kk-KZ" dirty="0" smtClean="0"/>
              <a:t>÷ 10</a:t>
            </a:r>
            <a:r>
              <a:rPr lang="kk-KZ" baseline="30000" dirty="0" smtClean="0"/>
              <a:t>-2</a:t>
            </a:r>
            <a:r>
              <a:rPr lang="kk-KZ" dirty="0" smtClean="0"/>
              <a:t> моль/л) БАЗ молекулалары шын ерітінді түзеді және фазааралық бөлу беттерінде адсорбцияланып беттік қабаттар түзеді. </a:t>
            </a:r>
            <a:endParaRPr lang="ru-RU"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kk-KZ" dirty="0"/>
              <a:t>Сұйық беттердегі ерімейтін заттардың қабыршықтардың зерттеулері 4000 жыл бұрын жүргізілген, Плиний мен Плутарх майдың толқындарды тыныштандырғыш әсерін байқаған. 1774 жылы Бенджамин Франклин бұл құбылысқа сандық сипаттама берді: 1 шай қасық май судың 0,2 га құрайтын бетінде жайылады. 1890 жылы Рэлей камфора бөлшектерінің су бетіндегі ретсіз қозғалуы олеин қышқылын тамызғанда тоқтайтынын байқады және олеин қышқылының мөлшері қалыңдығы 16Ả қабыршық түзуге жеткілікті екенін көрсетті. Бұл нәтиже олеин қышқылы молекуласының максималды өлшемдері мен молекулалық салмағын, яғни Авогадро санының минималды шамасын анықтауға мүмкіндік туғызды. </a:t>
            </a:r>
            <a:endParaRPr lang="ru-RU"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r>
              <a:rPr lang="ru-RU" dirty="0" err="1" smtClean="0"/>
              <a:t>Ленгмюр</a:t>
            </a:r>
            <a:r>
              <a:rPr lang="ru-RU" dirty="0" smtClean="0"/>
              <a:t> </a:t>
            </a:r>
            <a:r>
              <a:rPr lang="ru-RU" dirty="0" err="1" smtClean="0"/>
              <a:t>таразы</a:t>
            </a:r>
            <a:endParaRPr lang="ru-RU" dirty="0" smtClean="0"/>
          </a:p>
        </p:txBody>
      </p:sp>
      <p:pic>
        <p:nvPicPr>
          <p:cNvPr id="7171" name="Объект 3" descr="Общая схема установки Ленгмюра-Блоджетт"/>
          <p:cNvPicPr>
            <a:picLocks noGrp="1"/>
          </p:cNvPicPr>
          <p:nvPr>
            <p:ph idx="1"/>
          </p:nvPr>
        </p:nvPicPr>
        <p:blipFill>
          <a:blip r:embed="rId2" cstate="print"/>
          <a:srcRect/>
          <a:stretch>
            <a:fillRect/>
          </a:stretch>
        </p:blipFill>
        <p:spPr>
          <a:xfrm>
            <a:off x="3276600" y="2046288"/>
            <a:ext cx="4535488" cy="2736850"/>
          </a:xfrm>
        </p:spPr>
      </p:pic>
      <p:pic>
        <p:nvPicPr>
          <p:cNvPr id="7172" name="Рисунок 4" descr="Пластинка Вильгельми"/>
          <p:cNvPicPr>
            <a:picLocks noChangeAspect="1" noChangeArrowheads="1"/>
          </p:cNvPicPr>
          <p:nvPr/>
        </p:nvPicPr>
        <p:blipFill>
          <a:blip r:embed="rId3" cstate="print"/>
          <a:srcRect/>
          <a:stretch>
            <a:fillRect/>
          </a:stretch>
        </p:blipFill>
        <p:spPr bwMode="auto">
          <a:xfrm>
            <a:off x="889000" y="1292225"/>
            <a:ext cx="1857375" cy="14890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rot="10800000" flipV="1">
            <a:off x="754063" y="538163"/>
            <a:ext cx="7573962" cy="519112"/>
          </a:xfrm>
          <a:prstGeom prst="rect">
            <a:avLst/>
          </a:prstGeom>
          <a:noFill/>
          <a:ln w="9525">
            <a:noFill/>
            <a:miter lim="800000"/>
            <a:headEnd/>
            <a:tailEnd/>
          </a:ln>
        </p:spPr>
        <p:txBody>
          <a:bodyPr anchor="ctr">
            <a:spAutoFit/>
          </a:bodyPr>
          <a:lstStyle/>
          <a:p>
            <a:pPr algn="ctr"/>
            <a:r>
              <a:rPr lang="ru-MO" altLang="ru-RU" sz="2800" u="sng" dirty="0" err="1" smtClean="0">
                <a:solidFill>
                  <a:srgbClr val="FF0000"/>
                </a:solidFill>
              </a:rPr>
              <a:t>Беткі</a:t>
            </a:r>
            <a:r>
              <a:rPr lang="ru-MO" altLang="ru-RU" sz="2800" u="sng" dirty="0" smtClean="0">
                <a:solidFill>
                  <a:srgbClr val="FF0000"/>
                </a:solidFill>
              </a:rPr>
              <a:t> </a:t>
            </a:r>
            <a:r>
              <a:rPr lang="ru-MO" altLang="ru-RU" sz="2800" u="sng" dirty="0" err="1" smtClean="0">
                <a:solidFill>
                  <a:srgbClr val="FF0000"/>
                </a:solidFill>
              </a:rPr>
              <a:t>қабықшалардың түрлері</a:t>
            </a:r>
            <a:endParaRPr lang="ru-RU" altLang="ru-RU" sz="2400" u="sng" dirty="0">
              <a:solidFill>
                <a:srgbClr val="FF0000"/>
              </a:solidFill>
            </a:endParaRPr>
          </a:p>
        </p:txBody>
      </p:sp>
      <p:pic>
        <p:nvPicPr>
          <p:cNvPr id="8195" name="Picture 3" descr="Untitled-Scanned-07"/>
          <p:cNvPicPr>
            <a:picLocks noChangeAspect="1" noChangeArrowheads="1"/>
          </p:cNvPicPr>
          <p:nvPr/>
        </p:nvPicPr>
        <p:blipFill>
          <a:blip r:embed="rId2" cstate="print"/>
          <a:srcRect t="8908"/>
          <a:stretch>
            <a:fillRect/>
          </a:stretch>
        </p:blipFill>
        <p:spPr bwMode="auto">
          <a:xfrm>
            <a:off x="611188" y="1484313"/>
            <a:ext cx="3959225" cy="3673475"/>
          </a:xfrm>
          <a:prstGeom prst="rect">
            <a:avLst/>
          </a:prstGeom>
          <a:noFill/>
          <a:ln w="9525">
            <a:noFill/>
            <a:miter lim="800000"/>
            <a:headEnd/>
            <a:tailEnd/>
          </a:ln>
        </p:spPr>
      </p:pic>
      <p:sp>
        <p:nvSpPr>
          <p:cNvPr id="8196" name="Rectangle 4"/>
          <p:cNvSpPr>
            <a:spLocks noChangeArrowheads="1"/>
          </p:cNvSpPr>
          <p:nvPr/>
        </p:nvSpPr>
        <p:spPr bwMode="auto">
          <a:xfrm rot="10800000" flipV="1">
            <a:off x="4805363" y="2140457"/>
            <a:ext cx="4338637" cy="3046988"/>
          </a:xfrm>
          <a:prstGeom prst="rect">
            <a:avLst/>
          </a:prstGeom>
          <a:noFill/>
          <a:ln w="9525">
            <a:noFill/>
            <a:miter lim="800000"/>
            <a:headEnd/>
            <a:tailEnd/>
          </a:ln>
        </p:spPr>
        <p:txBody>
          <a:bodyPr anchor="ctr">
            <a:spAutoFit/>
          </a:bodyPr>
          <a:lstStyle/>
          <a:p>
            <a:r>
              <a:rPr lang="ru-MO" altLang="ru-RU" sz="2400" u="sng" dirty="0" smtClean="0">
                <a:solidFill>
                  <a:srgbClr val="FF0000"/>
                </a:solidFill>
              </a:rPr>
              <a:t>а - газ </a:t>
            </a:r>
            <a:r>
              <a:rPr lang="ru-MO" altLang="ru-RU" sz="2400" u="sng" dirty="0" err="1" smtClean="0">
                <a:solidFill>
                  <a:srgbClr val="FF0000"/>
                </a:solidFill>
              </a:rPr>
              <a:t>тәрізді </a:t>
            </a:r>
            <a:r>
              <a:rPr lang="ru-MO" altLang="ru-RU" sz="2400" u="sng" dirty="0" smtClean="0">
                <a:solidFill>
                  <a:srgbClr val="FF0000"/>
                </a:solidFill>
              </a:rPr>
              <a:t>пленка</a:t>
            </a:r>
          </a:p>
          <a:p>
            <a:r>
              <a:rPr lang="en-US" altLang="ru-RU" sz="2400" u="sng" dirty="0" smtClean="0">
                <a:solidFill>
                  <a:srgbClr val="FF0000"/>
                </a:solidFill>
              </a:rPr>
              <a:t>b - </a:t>
            </a:r>
            <a:r>
              <a:rPr lang="ru-MO" altLang="ru-RU" sz="2400" u="sng" dirty="0" err="1" smtClean="0">
                <a:solidFill>
                  <a:srgbClr val="FF0000"/>
                </a:solidFill>
              </a:rPr>
              <a:t>фазалық ауысу</a:t>
            </a:r>
            <a:endParaRPr lang="ru-MO" altLang="ru-RU" sz="2400" u="sng" dirty="0" smtClean="0">
              <a:solidFill>
                <a:srgbClr val="FF0000"/>
              </a:solidFill>
            </a:endParaRPr>
          </a:p>
          <a:p>
            <a:r>
              <a:rPr lang="ru-MO" altLang="ru-RU" sz="2400" u="sng" dirty="0" err="1" smtClean="0">
                <a:solidFill>
                  <a:srgbClr val="FF0000"/>
                </a:solidFill>
              </a:rPr>
              <a:t>с-сұйық тәрізді созылған </a:t>
            </a:r>
            <a:r>
              <a:rPr lang="ru-MO" altLang="ru-RU" sz="2400" u="sng" dirty="0" smtClean="0">
                <a:solidFill>
                  <a:srgbClr val="FF0000"/>
                </a:solidFill>
              </a:rPr>
              <a:t>пленка</a:t>
            </a:r>
          </a:p>
          <a:p>
            <a:r>
              <a:rPr lang="en-US" altLang="ru-RU" sz="2400" u="sng" dirty="0" smtClean="0">
                <a:solidFill>
                  <a:srgbClr val="FF0000"/>
                </a:solidFill>
              </a:rPr>
              <a:t>d- </a:t>
            </a:r>
            <a:r>
              <a:rPr lang="ru-MO" altLang="ru-RU" sz="2400" u="sng" dirty="0" err="1" smtClean="0">
                <a:solidFill>
                  <a:srgbClr val="FF0000"/>
                </a:solidFill>
              </a:rPr>
              <a:t>фазалық ауысу</a:t>
            </a:r>
            <a:endParaRPr lang="ru-MO" altLang="ru-RU" sz="2400" u="sng" dirty="0" smtClean="0">
              <a:solidFill>
                <a:srgbClr val="FF0000"/>
              </a:solidFill>
            </a:endParaRPr>
          </a:p>
          <a:p>
            <a:r>
              <a:rPr lang="ru-MO" altLang="ru-RU" sz="2400" u="sng" dirty="0" smtClean="0">
                <a:solidFill>
                  <a:srgbClr val="FF0000"/>
                </a:solidFill>
              </a:rPr>
              <a:t>е- </a:t>
            </a:r>
            <a:r>
              <a:rPr lang="ru-MO" altLang="ru-RU" sz="2400" u="sng" dirty="0" err="1" smtClean="0">
                <a:solidFill>
                  <a:srgbClr val="FF0000"/>
                </a:solidFill>
              </a:rPr>
              <a:t>конденсацияланған </a:t>
            </a:r>
            <a:r>
              <a:rPr lang="ru-MO" altLang="ru-RU" sz="2400" u="sng" dirty="0" smtClean="0">
                <a:solidFill>
                  <a:srgbClr val="FF0000"/>
                </a:solidFill>
              </a:rPr>
              <a:t>пленка</a:t>
            </a:r>
          </a:p>
          <a:p>
            <a:r>
              <a:rPr lang="en-US" altLang="ru-RU" sz="2400" u="sng" dirty="0" smtClean="0">
                <a:solidFill>
                  <a:srgbClr val="FF0000"/>
                </a:solidFill>
              </a:rPr>
              <a:t>f-</a:t>
            </a:r>
            <a:r>
              <a:rPr lang="ru-MO" altLang="ru-RU" sz="2400" u="sng" dirty="0" smtClean="0">
                <a:solidFill>
                  <a:srgbClr val="FF0000"/>
                </a:solidFill>
              </a:rPr>
              <a:t> </a:t>
            </a:r>
            <a:r>
              <a:rPr lang="ru-MO" altLang="ru-RU" sz="2400" u="sng" dirty="0" err="1" smtClean="0">
                <a:solidFill>
                  <a:srgbClr val="FF0000"/>
                </a:solidFill>
              </a:rPr>
              <a:t>пленканың күйреуі</a:t>
            </a:r>
            <a:endParaRPr lang="ru-RU" altLang="ru-RU" sz="2400" u="sng" dirty="0">
              <a:solidFill>
                <a:srgbClr val="FF0000"/>
              </a:solidFill>
            </a:endParaRPr>
          </a:p>
          <a:p>
            <a:r>
              <a:rPr lang="ru-RU" altLang="ru-RU" sz="2400" u="sng" dirty="0">
                <a:solidFill>
                  <a:srgbClr val="FF0000"/>
                </a:solidFill>
              </a:rPr>
              <a: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908175" y="374650"/>
            <a:ext cx="5715000" cy="460375"/>
          </a:xfrm>
          <a:prstGeom prst="rect">
            <a:avLst/>
          </a:prstGeom>
          <a:noFill/>
          <a:ln w="9525">
            <a:noFill/>
            <a:miter lim="800000"/>
            <a:headEnd/>
            <a:tailEnd/>
          </a:ln>
        </p:spPr>
        <p:txBody>
          <a:bodyPr anchor="ctr">
            <a:spAutoFit/>
          </a:bodyPr>
          <a:lstStyle/>
          <a:p>
            <a:pPr algn="ctr"/>
            <a:r>
              <a:rPr lang="kk-KZ" sz="2400" dirty="0" smtClean="0">
                <a:latin typeface="Times New Roman" pitchFamily="18" charset="0"/>
                <a:ea typeface="Calibri" pitchFamily="34" charset="0"/>
                <a:cs typeface="Times New Roman" pitchFamily="18" charset="0"/>
              </a:rPr>
              <a:t>Ленгмюр </a:t>
            </a:r>
            <a:r>
              <a:rPr lang="ru-RU" sz="2400" dirty="0" smtClean="0">
                <a:latin typeface="Times New Roman" pitchFamily="18" charset="0"/>
                <a:ea typeface="Calibri" pitchFamily="34" charset="0"/>
                <a:cs typeface="Times New Roman" pitchFamily="18" charset="0"/>
              </a:rPr>
              <a:t>–</a:t>
            </a:r>
            <a:r>
              <a:rPr lang="kk-KZ" sz="2400" dirty="0" smtClean="0">
                <a:latin typeface="Times New Roman" pitchFamily="18" charset="0"/>
                <a:ea typeface="Calibri" pitchFamily="34" charset="0"/>
                <a:cs typeface="Times New Roman" pitchFamily="18" charset="0"/>
              </a:rPr>
              <a:t>Блоджетт қабатшалары</a:t>
            </a:r>
            <a:endParaRPr lang="kk-KZ" sz="2400" dirty="0">
              <a:latin typeface="Arial" charset="0"/>
              <a:ea typeface="Calibri" pitchFamily="34" charset="0"/>
              <a:cs typeface="Times New Roman" pitchFamily="18" charset="0"/>
            </a:endParaRPr>
          </a:p>
        </p:txBody>
      </p:sp>
      <p:sp>
        <p:nvSpPr>
          <p:cNvPr id="9219"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9220" name="Рисунок 28" descr="Изотерма сжатия монослоя"/>
          <p:cNvPicPr>
            <a:picLocks noChangeAspect="1" noChangeArrowheads="1"/>
          </p:cNvPicPr>
          <p:nvPr/>
        </p:nvPicPr>
        <p:blipFill>
          <a:blip r:embed="rId2" cstate="print"/>
          <a:srcRect/>
          <a:stretch>
            <a:fillRect/>
          </a:stretch>
        </p:blipFill>
        <p:spPr bwMode="auto">
          <a:xfrm>
            <a:off x="2500313" y="1412875"/>
            <a:ext cx="4143375"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050" name="Рисунок 20"/>
          <p:cNvPicPr>
            <a:picLocks noChangeAspect="1" noChangeArrowheads="1"/>
          </p:cNvPicPr>
          <p:nvPr/>
        </p:nvPicPr>
        <p:blipFill>
          <a:blip r:embed="rId2" cstate="print"/>
          <a:srcRect/>
          <a:stretch>
            <a:fillRect/>
          </a:stretch>
        </p:blipFill>
        <p:spPr bwMode="auto">
          <a:xfrm>
            <a:off x="1835696" y="1916832"/>
            <a:ext cx="5040560" cy="395763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descr="Фазовые состояния монослоя на поверхности субфазы"/>
          <p:cNvPicPr>
            <a:picLocks noChangeAspect="1" noChangeArrowheads="1"/>
          </p:cNvPicPr>
          <p:nvPr/>
        </p:nvPicPr>
        <p:blipFill>
          <a:blip r:embed="rId2" cstate="print"/>
          <a:srcRect/>
          <a:stretch>
            <a:fillRect/>
          </a:stretch>
        </p:blipFill>
        <p:spPr bwMode="auto">
          <a:xfrm>
            <a:off x="1857375" y="1143000"/>
            <a:ext cx="5214938"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Типы структур пленок Ленгмюра-Блоджетт"/>
          <p:cNvPicPr>
            <a:picLocks noChangeAspect="1" noChangeArrowheads="1"/>
          </p:cNvPicPr>
          <p:nvPr/>
        </p:nvPicPr>
        <p:blipFill>
          <a:blip r:embed="rId2" cstate="print"/>
          <a:srcRect/>
          <a:stretch>
            <a:fillRect/>
          </a:stretch>
        </p:blipFill>
        <p:spPr bwMode="auto">
          <a:xfrm>
            <a:off x="1857375" y="1000125"/>
            <a:ext cx="5929313"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677988" y="655638"/>
            <a:ext cx="5440362" cy="4237037"/>
          </a:xfrm>
          <a:prstGeom prst="rect">
            <a:avLst/>
          </a:prstGeom>
          <a:noFill/>
          <a:ln w="9525">
            <a:noFill/>
            <a:miter lim="800000"/>
            <a:headEnd/>
            <a:tailEnd/>
          </a:ln>
        </p:spPr>
      </p:pic>
      <p:sp>
        <p:nvSpPr>
          <p:cNvPr id="12291" name="Text Box 3"/>
          <p:cNvSpPr txBox="1">
            <a:spLocks noChangeArrowheads="1"/>
          </p:cNvSpPr>
          <p:nvPr/>
        </p:nvSpPr>
        <p:spPr bwMode="auto">
          <a:xfrm>
            <a:off x="1905000" y="5443538"/>
            <a:ext cx="4967288" cy="822325"/>
          </a:xfrm>
          <a:prstGeom prst="rect">
            <a:avLst/>
          </a:prstGeom>
          <a:noFill/>
          <a:ln w="9525">
            <a:noFill/>
            <a:miter lim="800000"/>
            <a:headEnd/>
            <a:tailEnd/>
          </a:ln>
        </p:spPr>
        <p:txBody>
          <a:bodyPr wrap="none" anchor="ctr">
            <a:spAutoFit/>
          </a:bodyPr>
          <a:lstStyle/>
          <a:p>
            <a:pPr algn="ctr" eaLnBrk="0" hangingPunct="0"/>
            <a:r>
              <a:rPr lang="en-US" sz="2400">
                <a:latin typeface="Times New Roman" pitchFamily="18" charset="0"/>
              </a:rPr>
              <a:t>Modified silica with cationic surfactant</a:t>
            </a:r>
          </a:p>
          <a:p>
            <a:pPr algn="ctr" eaLnBrk="0" hangingPunct="0"/>
            <a:r>
              <a:rPr lang="en-US" sz="2400">
                <a:latin typeface="Times New Roman" pitchFamily="18" charset="0"/>
              </a:rPr>
              <a:t>ethanol/chloroform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827088" y="0"/>
            <a:ext cx="6388100"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smtClean="0"/>
              <a:t>Микрокапсуляция</a:t>
            </a:r>
            <a:endParaRPr lang="ru-RU" dirty="0"/>
          </a:p>
        </p:txBody>
      </p:sp>
      <p:sp>
        <p:nvSpPr>
          <p:cNvPr id="3" name="Содержимое 2"/>
          <p:cNvSpPr>
            <a:spLocks noGrp="1"/>
          </p:cNvSpPr>
          <p:nvPr>
            <p:ph idx="1"/>
          </p:nvPr>
        </p:nvSpPr>
        <p:spPr>
          <a:xfrm>
            <a:off x="457200" y="1340768"/>
            <a:ext cx="8229600" cy="4785395"/>
          </a:xfrm>
        </p:spPr>
        <p:txBody>
          <a:bodyPr>
            <a:normAutofit fontScale="70000" lnSpcReduction="20000"/>
          </a:bodyPr>
          <a:lstStyle/>
          <a:p>
            <a:r>
              <a:rPr lang="ru-RU" dirty="0" err="1" smtClean="0"/>
              <a:t>Микрокапсуляция</a:t>
            </a:r>
            <a:r>
              <a:rPr lang="ru-RU" dirty="0" smtClean="0"/>
              <a:t> </a:t>
            </a:r>
            <a:r>
              <a:rPr lang="ru-RU" dirty="0" err="1" smtClean="0"/>
              <a:t>дегеніміз</a:t>
            </a:r>
            <a:r>
              <a:rPr lang="ru-RU" dirty="0" smtClean="0"/>
              <a:t> - </a:t>
            </a:r>
            <a:r>
              <a:rPr lang="ru-RU" dirty="0" err="1" smtClean="0"/>
              <a:t>қорғалатын заттың сыртқы ортамен</a:t>
            </a:r>
            <a:r>
              <a:rPr lang="ru-RU" dirty="0" smtClean="0"/>
              <a:t> </a:t>
            </a:r>
            <a:r>
              <a:rPr lang="ru-RU" dirty="0" err="1" smtClean="0"/>
              <a:t>байланысын</a:t>
            </a:r>
            <a:r>
              <a:rPr lang="ru-RU" dirty="0" smtClean="0"/>
              <a:t> </a:t>
            </a:r>
            <a:r>
              <a:rPr lang="ru-RU" dirty="0" err="1" smtClean="0"/>
              <a:t>болдырмайтын</a:t>
            </a:r>
            <a:r>
              <a:rPr lang="ru-RU" dirty="0" smtClean="0"/>
              <a:t> </a:t>
            </a:r>
            <a:r>
              <a:rPr lang="ru-RU" dirty="0" err="1" smtClean="0"/>
              <a:t>қорғаныш пленкалардың ұсақ тамшыларын</a:t>
            </a:r>
            <a:r>
              <a:rPr lang="ru-RU" dirty="0" smtClean="0"/>
              <a:t> </a:t>
            </a:r>
            <a:r>
              <a:rPr lang="ru-RU" dirty="0" err="1" smtClean="0"/>
              <a:t>немесе</a:t>
            </a:r>
            <a:r>
              <a:rPr lang="ru-RU" dirty="0" smtClean="0"/>
              <a:t> </a:t>
            </a:r>
            <a:r>
              <a:rPr lang="ru-RU" dirty="0" err="1" smtClean="0"/>
              <a:t>бөлшектерін жасау</a:t>
            </a:r>
            <a:r>
              <a:rPr lang="ru-RU" dirty="0" smtClean="0"/>
              <a:t>. </a:t>
            </a:r>
            <a:r>
              <a:rPr lang="ru-RU" dirty="0" err="1" smtClean="0"/>
              <a:t>Мұндай </a:t>
            </a:r>
            <a:r>
              <a:rPr lang="ru-RU" dirty="0" smtClean="0"/>
              <a:t>спираль </a:t>
            </a:r>
            <a:r>
              <a:rPr lang="ru-RU" dirty="0" err="1" smtClean="0"/>
              <a:t>түзетін пленкалар</a:t>
            </a:r>
            <a:r>
              <a:rPr lang="ru-RU" dirty="0" smtClean="0"/>
              <a:t>, </a:t>
            </a:r>
            <a:r>
              <a:rPr lang="ru-RU" dirty="0" err="1" smtClean="0"/>
              <a:t>белгілі</a:t>
            </a:r>
            <a:r>
              <a:rPr lang="ru-RU" dirty="0" smtClean="0"/>
              <a:t> </a:t>
            </a:r>
            <a:r>
              <a:rPr lang="ru-RU" dirty="0" err="1" smtClean="0"/>
              <a:t>бір</a:t>
            </a:r>
            <a:r>
              <a:rPr lang="ru-RU" dirty="0" smtClean="0"/>
              <a:t> </a:t>
            </a:r>
            <a:r>
              <a:rPr lang="ru-RU" dirty="0" err="1" smtClean="0"/>
              <a:t>мағынада</a:t>
            </a:r>
            <a:r>
              <a:rPr lang="ru-RU" dirty="0" smtClean="0"/>
              <a:t>, </a:t>
            </a:r>
            <a:r>
              <a:rPr lang="ru-RU" dirty="0" err="1" smtClean="0"/>
              <a:t>құрылымы </a:t>
            </a:r>
            <a:r>
              <a:rPr lang="ru-RU" dirty="0" smtClean="0"/>
              <a:t>мен </a:t>
            </a:r>
            <a:r>
              <a:rPr lang="ru-RU" dirty="0" err="1" smtClean="0"/>
              <a:t>мақсаты бойынша</a:t>
            </a:r>
            <a:r>
              <a:rPr lang="ru-RU" dirty="0" smtClean="0"/>
              <a:t> </a:t>
            </a:r>
            <a:r>
              <a:rPr lang="ru-RU" dirty="0" err="1" smtClean="0"/>
              <a:t>жасуша</a:t>
            </a:r>
            <a:r>
              <a:rPr lang="ru-RU" dirty="0" smtClean="0"/>
              <a:t> </a:t>
            </a:r>
            <a:r>
              <a:rPr lang="ru-RU" dirty="0" err="1" smtClean="0"/>
              <a:t>мембраналарына</a:t>
            </a:r>
            <a:r>
              <a:rPr lang="ru-RU" dirty="0" smtClean="0"/>
              <a:t> </a:t>
            </a:r>
            <a:r>
              <a:rPr lang="ru-RU" dirty="0" err="1" smtClean="0"/>
              <a:t>ұқсас</a:t>
            </a:r>
            <a:r>
              <a:rPr lang="ru-RU" dirty="0" smtClean="0"/>
              <a:t>.</a:t>
            </a:r>
          </a:p>
          <a:p>
            <a:r>
              <a:rPr lang="ru-RU" dirty="0" err="1" smtClean="0"/>
              <a:t>Микрокапсуляцияның негізгі</a:t>
            </a:r>
            <a:r>
              <a:rPr lang="ru-RU" dirty="0" smtClean="0"/>
              <a:t> </a:t>
            </a:r>
            <a:r>
              <a:rPr lang="ru-RU" dirty="0" err="1" smtClean="0"/>
              <a:t>жолдары</a:t>
            </a:r>
            <a:r>
              <a:rPr lang="ru-RU" dirty="0" smtClean="0"/>
              <a:t> - пленка </a:t>
            </a:r>
            <a:r>
              <a:rPr lang="ru-RU" dirty="0" err="1" smtClean="0"/>
              <a:t>түзетін спиральдың адсорбциясы</a:t>
            </a:r>
            <a:r>
              <a:rPr lang="ru-RU" dirty="0" smtClean="0"/>
              <a:t> </a:t>
            </a:r>
            <a:r>
              <a:rPr lang="ru-RU" dirty="0" err="1" smtClean="0"/>
              <a:t>немесе</a:t>
            </a:r>
            <a:r>
              <a:rPr lang="ru-RU" dirty="0" smtClean="0"/>
              <a:t> </a:t>
            </a:r>
            <a:r>
              <a:rPr lang="ru-RU" dirty="0" err="1" smtClean="0"/>
              <a:t>пленка</a:t>
            </a:r>
            <a:r>
              <a:rPr lang="ru-RU" dirty="0" smtClean="0"/>
              <a:t> </a:t>
            </a:r>
            <a:r>
              <a:rPr lang="ru-RU" dirty="0" err="1" smtClean="0"/>
              <a:t>бөлшектерінің бетіне</a:t>
            </a:r>
            <a:r>
              <a:rPr lang="ru-RU" dirty="0" smtClean="0"/>
              <a:t> </a:t>
            </a:r>
            <a:r>
              <a:rPr lang="ru-RU" dirty="0" err="1" smtClean="0"/>
              <a:t>жаңа сұйық фазаның шығуы </a:t>
            </a:r>
            <a:r>
              <a:rPr lang="ru-RU" dirty="0" smtClean="0"/>
              <a:t>(коацервация). </a:t>
            </a:r>
            <a:r>
              <a:rPr lang="ru-RU" dirty="0" err="1" smtClean="0"/>
              <a:t>Қатты қасиеттер </a:t>
            </a:r>
            <a:r>
              <a:rPr lang="ru-RU" dirty="0" smtClean="0"/>
              <a:t>беру </a:t>
            </a:r>
            <a:r>
              <a:rPr lang="ru-RU" dirty="0" err="1" smtClean="0"/>
              <a:t>үшін пленкаларды</a:t>
            </a:r>
            <a:r>
              <a:rPr lang="ru-RU" dirty="0" smtClean="0"/>
              <a:t> </a:t>
            </a:r>
            <a:r>
              <a:rPr lang="ru-RU" dirty="0" err="1" smtClean="0"/>
              <a:t>өңдейді </a:t>
            </a:r>
            <a:r>
              <a:rPr lang="ru-RU" dirty="0" smtClean="0"/>
              <a:t>(</a:t>
            </a:r>
            <a:r>
              <a:rPr lang="ru-RU" dirty="0" err="1" smtClean="0"/>
              <a:t>тотығу құралдарын енгізу</a:t>
            </a:r>
            <a:r>
              <a:rPr lang="ru-RU" dirty="0" smtClean="0"/>
              <a:t>, </a:t>
            </a:r>
            <a:r>
              <a:rPr lang="ru-RU" dirty="0" err="1" smtClean="0"/>
              <a:t>рН</a:t>
            </a:r>
            <a:r>
              <a:rPr lang="ru-RU" dirty="0" smtClean="0"/>
              <a:t> </a:t>
            </a:r>
            <a:r>
              <a:rPr lang="ru-RU" dirty="0" err="1" smtClean="0"/>
              <a:t>өзгеруі</a:t>
            </a:r>
            <a:r>
              <a:rPr lang="ru-RU" dirty="0" smtClean="0"/>
              <a:t>, температура). </a:t>
            </a:r>
          </a:p>
          <a:p>
            <a:r>
              <a:rPr lang="ru-RU" dirty="0" err="1" smtClean="0"/>
              <a:t>Қабыршақтарды алу</a:t>
            </a:r>
            <a:r>
              <a:rPr lang="ru-RU" dirty="0" smtClean="0"/>
              <a:t> </a:t>
            </a:r>
            <a:r>
              <a:rPr lang="ru-RU" dirty="0" err="1" smtClean="0"/>
              <a:t>үшін әртүрлі табиғи және синтетикалық заттар</a:t>
            </a:r>
            <a:r>
              <a:rPr lang="ru-RU" dirty="0" smtClean="0"/>
              <a:t> </a:t>
            </a:r>
            <a:r>
              <a:rPr lang="ru-RU" dirty="0" err="1" smtClean="0"/>
              <a:t>қолданылады: ақуыздар </a:t>
            </a:r>
            <a:r>
              <a:rPr lang="ru-RU" dirty="0" smtClean="0"/>
              <a:t>(желатин, альбумин), </a:t>
            </a:r>
            <a:r>
              <a:rPr lang="ru-RU" dirty="0" err="1" smtClean="0"/>
              <a:t>полисахаридтер</a:t>
            </a:r>
            <a:r>
              <a:rPr lang="ru-RU" dirty="0" smtClean="0"/>
              <a:t>, целлюлоза </a:t>
            </a:r>
            <a:r>
              <a:rPr lang="ru-RU" dirty="0" err="1" smtClean="0"/>
              <a:t>туындылары</a:t>
            </a:r>
            <a:r>
              <a:rPr lang="ru-RU" dirty="0" smtClean="0"/>
              <a:t>, </a:t>
            </a:r>
            <a:r>
              <a:rPr lang="ru-RU" dirty="0" err="1" smtClean="0"/>
              <a:t>поливинил</a:t>
            </a:r>
            <a:r>
              <a:rPr lang="ru-RU" dirty="0" smtClean="0"/>
              <a:t> </a:t>
            </a:r>
            <a:r>
              <a:rPr lang="ru-RU" dirty="0" err="1" smtClean="0"/>
              <a:t>спирті</a:t>
            </a:r>
            <a:r>
              <a:rPr lang="ru-RU" dirty="0" smtClean="0"/>
              <a:t>, </a:t>
            </a:r>
            <a:r>
              <a:rPr lang="ru-RU" dirty="0" err="1" smtClean="0"/>
              <a:t>поливинил</a:t>
            </a:r>
            <a:r>
              <a:rPr lang="ru-RU" dirty="0" smtClean="0"/>
              <a:t> ацетат </a:t>
            </a:r>
            <a:r>
              <a:rPr lang="ru-RU" dirty="0" err="1" smtClean="0"/>
              <a:t>және </a:t>
            </a:r>
            <a:r>
              <a:rPr lang="ru-RU" dirty="0" smtClean="0"/>
              <a:t>т. б. </a:t>
            </a:r>
            <a:r>
              <a:rPr lang="ru-RU" dirty="0" err="1" smtClean="0"/>
              <a:t>Шын</a:t>
            </a:r>
            <a:r>
              <a:rPr lang="ru-RU" dirty="0" smtClean="0"/>
              <a:t> </a:t>
            </a:r>
            <a:r>
              <a:rPr lang="ru-RU" dirty="0" err="1" smtClean="0"/>
              <a:t>мәнінде, бұл құбылмалылықты, жануды</a:t>
            </a:r>
            <a:r>
              <a:rPr lang="ru-RU" dirty="0" smtClean="0"/>
              <a:t>, </a:t>
            </a:r>
            <a:r>
              <a:rPr lang="ru-RU" dirty="0" err="1" smtClean="0"/>
              <a:t>жағымсыз иісті</a:t>
            </a:r>
            <a:r>
              <a:rPr lang="ru-RU" dirty="0" smtClean="0"/>
              <a:t> </a:t>
            </a:r>
            <a:r>
              <a:rPr lang="ru-RU" dirty="0" err="1" smtClean="0"/>
              <a:t>және басқа </a:t>
            </a:r>
            <a:r>
              <a:rPr lang="ru-RU" dirty="0" smtClean="0"/>
              <a:t>да </a:t>
            </a:r>
            <a:r>
              <a:rPr lang="ru-RU" dirty="0" err="1" smtClean="0"/>
              <a:t>жағымсыз қасиеттерді жоятын</a:t>
            </a:r>
            <a:r>
              <a:rPr lang="ru-RU" dirty="0" smtClean="0"/>
              <a:t> </a:t>
            </a:r>
            <a:r>
              <a:rPr lang="ru-RU" dirty="0" err="1" smtClean="0"/>
              <a:t>өнімді орау</a:t>
            </a:r>
            <a:r>
              <a:rPr lang="ru-RU" dirty="0" smtClean="0"/>
              <a:t> </a:t>
            </a:r>
            <a:r>
              <a:rPr lang="ru-RU" dirty="0" err="1" smtClean="0"/>
              <a:t>әдісінің бір</a:t>
            </a:r>
            <a:r>
              <a:rPr lang="ru-RU" dirty="0" smtClean="0"/>
              <a:t> </a:t>
            </a:r>
            <a:r>
              <a:rPr lang="ru-RU" dirty="0" err="1" smtClean="0"/>
              <a:t>түрі</a:t>
            </a:r>
            <a:r>
              <a:rPr lang="ru-RU"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i="1" dirty="0" smtClean="0"/>
              <a:t/>
            </a:r>
            <a:br>
              <a:rPr lang="kk-KZ" sz="2400" i="1" dirty="0" smtClean="0"/>
            </a:br>
            <a:r>
              <a:rPr lang="kk-KZ" sz="2000" i="1" dirty="0" smtClean="0"/>
              <a:t>1-сурет. </a:t>
            </a:r>
            <a:r>
              <a:rPr lang="kk-KZ" sz="2000" dirty="0" smtClean="0"/>
              <a:t>БАЗ  молекулалары фазааралық бөлу бетінде (1)</a:t>
            </a:r>
            <a:r>
              <a:rPr lang="ru-RU" sz="2000" dirty="0" smtClean="0"/>
              <a:t/>
            </a:r>
            <a:br>
              <a:rPr lang="ru-RU" sz="2000" dirty="0" smtClean="0"/>
            </a:br>
            <a:r>
              <a:rPr lang="kk-KZ" sz="2000" dirty="0" smtClean="0"/>
              <a:t>сұйық ерітінді көлемінде (2), және судағы мицелла күйінде (3).4 - гидрофобтық байланыс аймағы; 5 - полярлы ионогенді топтары</a:t>
            </a:r>
            <a:r>
              <a:rPr lang="ru-RU" sz="2400" dirty="0" smtClean="0"/>
              <a:t/>
            </a:r>
            <a:br>
              <a:rPr lang="ru-RU" sz="2400" dirty="0" smtClean="0"/>
            </a:br>
            <a:endParaRPr lang="ru-RU" sz="2400" dirty="0"/>
          </a:p>
        </p:txBody>
      </p:sp>
      <p:sp>
        <p:nvSpPr>
          <p:cNvPr id="3" name="Содержимое 2"/>
          <p:cNvSpPr>
            <a:spLocks noGrp="1"/>
          </p:cNvSpPr>
          <p:nvPr>
            <p:ph idx="1"/>
          </p:nvPr>
        </p:nvSpPr>
        <p:spPr/>
        <p:txBody>
          <a:bodyPr/>
          <a:lstStyle/>
          <a:p>
            <a:endParaRPr lang="ru-RU" dirty="0" smtClean="0"/>
          </a:p>
          <a:p>
            <a:endParaRPr lang="ru-RU" dirty="0"/>
          </a:p>
        </p:txBody>
      </p:sp>
      <p:pic>
        <p:nvPicPr>
          <p:cNvPr id="3074" name="Picture 2"/>
          <p:cNvPicPr>
            <a:picLocks noChangeAspect="1" noChangeArrowheads="1"/>
          </p:cNvPicPr>
          <p:nvPr/>
        </p:nvPicPr>
        <p:blipFill>
          <a:blip r:embed="rId2" cstate="print">
            <a:lum contrast="18000"/>
          </a:blip>
          <a:srcRect/>
          <a:stretch>
            <a:fillRect/>
          </a:stretch>
        </p:blipFill>
        <p:spPr bwMode="auto">
          <a:xfrm>
            <a:off x="1403648" y="1606643"/>
            <a:ext cx="6392711" cy="442572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kk-KZ" dirty="0" smtClean="0"/>
              <a:t>Коллоидтық БАЗ-ға көмірсутек радикалы дамыған және полярлы функциональдық топтан тұратын, молекулалаларының құрылысы дифильді заттар жатады. Концентрацияның белгілі бір үлкен мәнінде БАЗ-дың молекулалары өзара бірігіп, мицел-лалар түзеді. Сондықтан коллоидтық БАЗ-ды кейде </a:t>
            </a:r>
            <a:r>
              <a:rPr lang="kk-KZ" i="1" dirty="0" smtClean="0"/>
              <a:t>мицелла түзгіш БАЗ</a:t>
            </a:r>
            <a:r>
              <a:rPr lang="kk-KZ" dirty="0" smtClean="0"/>
              <a:t> деп те атайды. Мицелланың құрамына, шамамен, БАЗ-дың 50 ÷ 100 молекуласы кіреді, ал мицелланың массасы 10</a:t>
            </a:r>
            <a:r>
              <a:rPr lang="kk-KZ" baseline="30000" dirty="0" smtClean="0"/>
              <a:t>3 </a:t>
            </a:r>
            <a:r>
              <a:rPr lang="kk-KZ" dirty="0" smtClean="0"/>
              <a:t>÷ 10</a:t>
            </a:r>
            <a:r>
              <a:rPr lang="kk-KZ" baseline="30000" dirty="0" smtClean="0"/>
              <a:t>5</a:t>
            </a:r>
            <a:r>
              <a:rPr lang="kk-KZ" dirty="0" smtClean="0"/>
              <a:t> аралығында жатады. </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kk-KZ" dirty="0" smtClean="0"/>
              <a:t>Ерітіндіде мицелла түзілу үшін қажетті БАЗ-дың мини-мальді концентрациясын </a:t>
            </a:r>
            <a:r>
              <a:rPr lang="kk-KZ" i="1" dirty="0" smtClean="0"/>
              <a:t>мицелла түзілудің критикалық концен-трациясы</a:t>
            </a:r>
            <a:r>
              <a:rPr lang="kk-KZ" dirty="0" smtClean="0"/>
              <a:t> (</a:t>
            </a:r>
            <a:r>
              <a:rPr lang="kk-KZ" i="1" dirty="0" smtClean="0"/>
              <a:t>МТКК) </a:t>
            </a:r>
            <a:r>
              <a:rPr lang="kk-KZ" dirty="0" smtClean="0"/>
              <a:t>деп атайды. Мицелланың құрылысы шар, пластинка немесе цилиндр пішінді болуы мүмкін. Судағы ері-тінділерде мицелладағы БАЗ молекулаларының көмірсутек радикалдары мицелланың ішіне қарай, ал полярлы функцио-нальдық топтар дисперстік ортаға - суға бағытталған (5-жағдай). Көмірсутек радикалдары өзара әрекеттесіп </a:t>
            </a:r>
            <a:r>
              <a:rPr lang="kk-KZ" i="1" dirty="0" smtClean="0"/>
              <a:t>гидрофобтық аймақ</a:t>
            </a:r>
            <a:r>
              <a:rPr lang="kk-KZ" dirty="0" smtClean="0"/>
              <a:t> (1-сурет, 4-жағдай) түзеді. Мұндай мицеллаларды </a:t>
            </a:r>
            <a:r>
              <a:rPr lang="kk-KZ" i="1" dirty="0" smtClean="0"/>
              <a:t>тура мицеллалар</a:t>
            </a:r>
            <a:r>
              <a:rPr lang="kk-KZ" dirty="0" smtClean="0"/>
              <a:t> деп атайды. </a:t>
            </a:r>
          </a:p>
          <a:p>
            <a:r>
              <a:rPr lang="kk-KZ" dirty="0" smtClean="0"/>
              <a:t>Мицеллалар органикалық еріткіштерде де түзіледі. Бұл кезде БАЗ молекулаларының мицеллада бағытталуы керісінше болады: көмірсутек радикалдары еріткішке қарай, ал полярлы функциональдық топтары мицелланың ішіне бағытталады. Мұны </a:t>
            </a:r>
            <a:r>
              <a:rPr lang="kk-KZ" i="1" dirty="0" smtClean="0"/>
              <a:t>кері мицеллалар</a:t>
            </a:r>
            <a:r>
              <a:rPr lang="kk-KZ" dirty="0" smtClean="0"/>
              <a:t> деп атайды.</a:t>
            </a:r>
            <a:endParaRPr lang="ru-RU" dirty="0" smtClean="0"/>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kk-KZ" sz="2200" i="1" dirty="0" smtClean="0"/>
              <a:t>2-сурет. </a:t>
            </a:r>
            <a:r>
              <a:rPr lang="kk-KZ" sz="2200" dirty="0" smtClean="0"/>
              <a:t>Коллоидтық БАЗ-дың судағы ерітіндісінің беттік керілуінің (</a:t>
            </a:r>
            <a:r>
              <a:rPr lang="kk-KZ" sz="2200" dirty="0" smtClean="0">
                <a:sym typeface="Symbol"/>
              </a:rPr>
              <a:t></a:t>
            </a:r>
            <a:r>
              <a:rPr lang="kk-KZ" sz="2200" dirty="0" smtClean="0"/>
              <a:t>), осмос қысымының (</a:t>
            </a:r>
            <a:r>
              <a:rPr lang="kk-KZ" sz="2200" dirty="0" smtClean="0">
                <a:sym typeface="Symbol"/>
              </a:rPr>
              <a:t></a:t>
            </a:r>
            <a:r>
              <a:rPr lang="kk-KZ" sz="2200" dirty="0" smtClean="0"/>
              <a:t>), лайлануының (</a:t>
            </a:r>
            <a:r>
              <a:rPr lang="kk-KZ" sz="2200" dirty="0" smtClean="0">
                <a:sym typeface="Symbol"/>
              </a:rPr>
              <a:t></a:t>
            </a:r>
            <a:r>
              <a:rPr lang="kk-KZ" sz="2200" dirty="0" smtClean="0"/>
              <a:t>), эквиваленттік электр-өткізгіштігінің (</a:t>
            </a:r>
            <a:r>
              <a:rPr lang="kk-KZ" sz="2200" dirty="0" smtClean="0">
                <a:sym typeface="Symbol"/>
              </a:rPr>
              <a:t></a:t>
            </a:r>
            <a:r>
              <a:rPr lang="kk-KZ" sz="2200" dirty="0" smtClean="0"/>
              <a:t>) және сыну көрсеткішінің (n) концентрацияға байланысты өзгеруі</a:t>
            </a:r>
            <a:r>
              <a:rPr lang="ru-RU" dirty="0" smtClean="0"/>
              <a:t/>
            </a:r>
            <a:br>
              <a:rPr lang="ru-RU" dirty="0" smtClean="0"/>
            </a:br>
            <a:endParaRPr lang="ru-RU" dirty="0"/>
          </a:p>
        </p:txBody>
      </p:sp>
      <p:sp>
        <p:nvSpPr>
          <p:cNvPr id="3" name="Содержимое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2699792" y="1844824"/>
            <a:ext cx="3888531" cy="417488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82154"/>
          </a:xfrm>
        </p:spPr>
        <p:txBody>
          <a:bodyPr>
            <a:normAutofit fontScale="90000"/>
          </a:bodyPr>
          <a:lstStyle/>
          <a:p>
            <a:r>
              <a:rPr lang="ru-RU" b="1" i="1" dirty="0" smtClean="0"/>
              <a:t>Мицелла </a:t>
            </a:r>
            <a:r>
              <a:rPr lang="ru-RU" b="1" i="1" dirty="0" err="1" smtClean="0"/>
              <a:t>түзілуінің термодинамикасы</a:t>
            </a:r>
            <a:endParaRPr lang="ru-RU" dirty="0"/>
          </a:p>
        </p:txBody>
      </p:sp>
      <p:sp>
        <p:nvSpPr>
          <p:cNvPr id="3" name="Содержимое 2"/>
          <p:cNvSpPr>
            <a:spLocks noGrp="1"/>
          </p:cNvSpPr>
          <p:nvPr>
            <p:ph idx="1"/>
          </p:nvPr>
        </p:nvSpPr>
        <p:spPr/>
        <p:txBody>
          <a:bodyPr/>
          <a:lstStyle/>
          <a:p>
            <a:r>
              <a:rPr lang="ru-RU" dirty="0" err="1" smtClean="0"/>
              <a:t>Мономердің бір</a:t>
            </a:r>
            <a:r>
              <a:rPr lang="ru-RU" dirty="0" smtClean="0"/>
              <a:t> </a:t>
            </a:r>
            <a:r>
              <a:rPr lang="ru-RU" dirty="0" err="1" smtClean="0"/>
              <a:t>мольге</a:t>
            </a:r>
            <a:r>
              <a:rPr lang="ru-RU" dirty="0" smtClean="0"/>
              <a:t> </a:t>
            </a:r>
            <a:r>
              <a:rPr lang="ru-RU" dirty="0" err="1" smtClean="0"/>
              <a:t>келетін</a:t>
            </a:r>
            <a:r>
              <a:rPr lang="ru-RU" dirty="0" smtClean="0"/>
              <a:t> мицелла </a:t>
            </a:r>
            <a:r>
              <a:rPr lang="ru-RU" dirty="0" err="1" smtClean="0"/>
              <a:t>түзілуінің стандартты</a:t>
            </a:r>
            <a:r>
              <a:rPr lang="ru-RU" dirty="0" smtClean="0"/>
              <a:t> </a:t>
            </a:r>
            <a:r>
              <a:rPr lang="ru-RU" dirty="0" err="1" smtClean="0"/>
              <a:t>энергиясы</a:t>
            </a:r>
            <a:r>
              <a:rPr lang="ru-RU" dirty="0" smtClean="0"/>
              <a:t>:</a:t>
            </a:r>
            <a:endParaRPr lang="ru-RU"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169" name="Object 1"/>
          <p:cNvGraphicFramePr>
            <a:graphicFrameLocks noChangeAspect="1"/>
          </p:cNvGraphicFramePr>
          <p:nvPr/>
        </p:nvGraphicFramePr>
        <p:xfrm>
          <a:off x="2843808" y="3212976"/>
          <a:ext cx="3005017" cy="1035342"/>
        </p:xfrm>
        <a:graphic>
          <a:graphicData uri="http://schemas.openxmlformats.org/presentationml/2006/ole">
            <p:oleObj spid="_x0000_s2050" name="Формула" r:id="rId3" imgW="1129810" imgH="393529" progId="Equation.3">
              <p:embed/>
            </p:oleObj>
          </a:graphicData>
        </a:graphic>
      </p:graphicFrame>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171" name="Object 3"/>
          <p:cNvGraphicFramePr>
            <a:graphicFrameLocks noChangeAspect="1"/>
          </p:cNvGraphicFramePr>
          <p:nvPr/>
        </p:nvGraphicFramePr>
        <p:xfrm>
          <a:off x="2123728" y="4653136"/>
          <a:ext cx="4275675" cy="1152128"/>
        </p:xfrm>
        <a:graphic>
          <a:graphicData uri="http://schemas.openxmlformats.org/presentationml/2006/ole">
            <p:oleObj spid="_x0000_s2051" name="Формула" r:id="rId4" imgW="1587500" imgH="4318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t>БАЗ </a:t>
            </a:r>
            <a:r>
              <a:rPr lang="ru-RU" b="1" i="1" dirty="0" err="1" smtClean="0"/>
              <a:t>мицеллалардың құрылымы</a:t>
            </a:r>
            <a:endParaRPr lang="ru-RU" dirty="0"/>
          </a:p>
        </p:txBody>
      </p:sp>
      <p:pic>
        <p:nvPicPr>
          <p:cNvPr id="4" name="Содержимое 3" descr="5,5"/>
          <p:cNvPicPr>
            <a:picLocks noGrp="1"/>
          </p:cNvPicPr>
          <p:nvPr>
            <p:ph idx="1"/>
          </p:nvPr>
        </p:nvPicPr>
        <p:blipFill>
          <a:blip r:embed="rId2" cstate="print"/>
          <a:srcRect/>
          <a:stretch>
            <a:fillRect/>
          </a:stretch>
        </p:blipFill>
        <p:spPr bwMode="auto">
          <a:xfrm>
            <a:off x="1259632" y="1268760"/>
            <a:ext cx="6624736" cy="382790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endParaRPr lang="ru-RU" altLang="ru-RU" smtClean="0"/>
          </a:p>
        </p:txBody>
      </p:sp>
      <p:pic>
        <p:nvPicPr>
          <p:cNvPr id="8195" name="Picture 2"/>
          <p:cNvPicPr>
            <a:picLocks noGrp="1" noChangeAspect="1" noChangeArrowheads="1"/>
          </p:cNvPicPr>
          <p:nvPr>
            <p:ph idx="1"/>
          </p:nvPr>
        </p:nvPicPr>
        <p:blipFill>
          <a:blip r:embed="rId2" cstate="print"/>
          <a:srcRect/>
          <a:stretch>
            <a:fillRect/>
          </a:stretch>
        </p:blipFill>
        <p:spPr>
          <a:xfrm>
            <a:off x="679450" y="1600200"/>
            <a:ext cx="7785100" cy="4525963"/>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1194</Words>
  <Application>Microsoft Office PowerPoint</Application>
  <PresentationFormat>Экран (4:3)</PresentationFormat>
  <Paragraphs>53</Paragraphs>
  <Slides>29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1" baseType="lpstr">
      <vt:lpstr>Тема Office</vt:lpstr>
      <vt:lpstr>Формула</vt:lpstr>
      <vt:lpstr>13 дәріс. Өздігінен түзілетін жүйелер. БАЗ мицеллалар өзін-өзі жинайтын жүйелер ретінде. Микроэмульсиялар. Беттік активті заттардың моно- және полимолекулалық қабаттары. Ленгмюр - Блоджет қабатшалары және оларды қолдану.</vt:lpstr>
      <vt:lpstr>Ерітіндідегі беттік активті заттардың күйі</vt:lpstr>
      <vt:lpstr> 1-сурет. БАЗ  молекулалары фазааралық бөлу бетінде (1) сұйық ерітінді көлемінде (2), және судағы мицелла күйінде (3).4 - гидрофобтық байланыс аймағы; 5 - полярлы ионогенді топтары </vt:lpstr>
      <vt:lpstr>Слайд 4</vt:lpstr>
      <vt:lpstr>Слайд 5</vt:lpstr>
      <vt:lpstr> 2-сурет. Коллоидтық БАЗ-дың судағы ерітіндісінің беттік керілуінің (), осмос қысымының (), лайлануының (), эквиваленттік электр-өткізгіштігінің () және сыну көрсеткішінің (n) концентрацияға байланысты өзгеруі </vt:lpstr>
      <vt:lpstr>Мицелла түзілуінің термодинамикасы</vt:lpstr>
      <vt:lpstr>БАЗ мицеллалардың құрылымы</vt:lpstr>
      <vt:lpstr>Слайд 9</vt:lpstr>
      <vt:lpstr>Органикалық ортада мицеллалардың түзілуі</vt:lpstr>
      <vt:lpstr>Слайд 11</vt:lpstr>
      <vt:lpstr>МТКК-ға әсер ететін факторлар  </vt:lpstr>
      <vt:lpstr>  Солюбилизация. Микроэмульсияның түзілуі  </vt:lpstr>
      <vt:lpstr>Солюбилизация</vt:lpstr>
      <vt:lpstr>Слайд 15</vt:lpstr>
      <vt:lpstr>Слайд 16</vt:lpstr>
      <vt:lpstr>Сұйық кристалдар</vt:lpstr>
      <vt:lpstr>Микроэмульсиялар</vt:lpstr>
      <vt:lpstr>Ерімейтін заттардың беттік қабыршықтары. Беттік қабыр-шықтардың типтері. </vt:lpstr>
      <vt:lpstr>Слайд 20</vt:lpstr>
      <vt:lpstr>Ленгмюр таразы</vt:lpstr>
      <vt:lpstr>Слайд 22</vt:lpstr>
      <vt:lpstr>Слайд 23</vt:lpstr>
      <vt:lpstr>Слайд 24</vt:lpstr>
      <vt:lpstr>Слайд 25</vt:lpstr>
      <vt:lpstr>Слайд 26</vt:lpstr>
      <vt:lpstr>Слайд 27</vt:lpstr>
      <vt:lpstr>Слайд 28</vt:lpstr>
      <vt:lpstr>Микрокапсуляция</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дәріс. Өздігінен түзілетін жүйелер. БАЗ мицеллалар өзін-өзі жинайтын жүйелер ретінде. Микроэмульсиялар. Беттік активті заттардың моно- және полимолекулалық қабаттары. Ленгмюр - Блоджет қабатшалары және оларды қолдану.</dc:title>
  <dc:creator>Admin</dc:creator>
  <cp:lastModifiedBy>Admin</cp:lastModifiedBy>
  <cp:revision>8</cp:revision>
  <dcterms:created xsi:type="dcterms:W3CDTF">2019-01-12T18:36:04Z</dcterms:created>
  <dcterms:modified xsi:type="dcterms:W3CDTF">2022-10-10T20:37:24Z</dcterms:modified>
</cp:coreProperties>
</file>